
<file path=[Content_Types].xml><?xml version="1.0" encoding="utf-8"?>
<Types xmlns="http://schemas.openxmlformats.org/package/2006/content-types"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19.xml" ContentType="application/vnd.openxmlformats-officedocument.presentationml.slide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Default Extension="png" ContentType="image/png"/>
  <Override PartName="/ppt/slideMasters/slideMaster1.xml" ContentType="application/vnd.openxmlformats-officedocument.presentationml.slideMaster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presProps.xml" ContentType="application/vnd.openxmlformats-officedocument.presentationml.presProps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theme/theme1.xml" ContentType="application/vnd.openxmlformats-officedocument.theme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Layouts/slideLayout1.xml" ContentType="application/vnd.openxmlformats-officedocument.presentationml.slideLayout+xml"/>
  <Override PartName="/docProps/app.xml" ContentType="application/vnd.openxmlformats-officedocument.extended-properties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20.xml" ContentType="application/vnd.openxmlformats-officedocument.presentationml.slide+xml"/>
  <Override PartName="/ppt/tableStyles.xml" ContentType="application/vnd.openxmlformats-officedocument.presentationml.tableStyles+xml"/>
  <Override PartName="/ppt/slideLayouts/slideLayout11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viewProps.xml" ContentType="application/vnd.openxmlformats-officedocument.presentationml.viewProps+xml"/>
  <Override PartName="/ppt/slideLayouts/slideLayout9.xml" ContentType="application/vnd.openxmlformats-officedocument.presentationml.slideLayout+xml"/>
  <Override PartName="/docProps/core.xml" ContentType="application/vnd.openxmlformats-package.core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68" r:id="rId2"/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6" r:id="rId12"/>
    <p:sldId id="269" r:id="rId13"/>
    <p:sldId id="270" r:id="rId14"/>
    <p:sldId id="271" r:id="rId15"/>
    <p:sldId id="272" r:id="rId16"/>
    <p:sldId id="273" r:id="rId17"/>
    <p:sldId id="274" r:id="rId18"/>
    <p:sldId id="275" r:id="rId19"/>
    <p:sldId id="277" r:id="rId20"/>
    <p:sldId id="278" r:id="rId21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howOutlineIcons="0">
    <p:restoredLeft sz="15620"/>
    <p:restoredTop sz="94660"/>
  </p:normalViewPr>
  <p:slideViewPr>
    <p:cSldViewPr>
      <p:cViewPr varScale="1">
        <p:scale>
          <a:sx n="106" d="100"/>
          <a:sy n="106" d="100"/>
        </p:scale>
        <p:origin x="-1680" y="-96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3736200" cy="7373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tableStyles" Target="tableStyles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theme" Target="theme/theme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viewProps" Target="viewProps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presProps" Target="pres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6" name="Содержимое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ru-RU" smtClean="0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F3DC8AE-332D-4A13-9952-735A8909B094}" type="datetimeFigureOut">
              <a:rPr lang="ru-RU" smtClean="0"/>
              <a:pPr/>
              <a:t>29.04.2025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8A4DE00-15EB-44A8-AD37-53CB41C2AC72}" type="slidenum">
              <a:rPr lang="ru-RU" smtClean="0"/>
              <a:pPr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jpeg"/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7.jpeg"/><Relationship Id="rId4" Type="http://schemas.openxmlformats.org/officeDocument/2006/relationships/image" Target="../media/image16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jpeg"/><Relationship Id="rId2" Type="http://schemas.openxmlformats.org/officeDocument/2006/relationships/image" Target="../media/image18.jpeg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21.jpeg"/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2.jpeg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23.jpeg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5.jpe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26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hyperlink" Target="mailto:ablaev@pgups.ru" TargetMode="Externa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.png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png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7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0" y="0"/>
            <a:ext cx="9144000" cy="59499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15363" name="Picture 4" descr="cover_2.png"/>
          <p:cNvPicPr>
            <a:picLocks noChangeAspect="1"/>
          </p:cNvPicPr>
          <p:nvPr/>
        </p:nvPicPr>
        <p:blipFill>
          <a:blip r:embed="rId3"/>
          <a:srcRect t="48518"/>
          <a:stretch>
            <a:fillRect/>
          </a:stretch>
        </p:blipFill>
        <p:spPr bwMode="auto">
          <a:xfrm>
            <a:off x="0" y="5286388"/>
            <a:ext cx="9144000" cy="18145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sp>
        <p:nvSpPr>
          <p:cNvPr id="15364" name="Text Box 17"/>
          <p:cNvSpPr txBox="1">
            <a:spLocks noChangeArrowheads="1"/>
          </p:cNvSpPr>
          <p:nvPr/>
        </p:nvSpPr>
        <p:spPr bwMode="auto">
          <a:xfrm>
            <a:off x="827088" y="5214950"/>
            <a:ext cx="6192837" cy="5847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Виды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программ профессиональной подготовки </a:t>
            </a:r>
            <a:r>
              <a:rPr lang="ru-RU" sz="1600" b="1" dirty="0" smtClean="0">
                <a:solidFill>
                  <a:schemeClr val="bg1"/>
                </a:solidFill>
                <a:latin typeface="Times New Roman" pitchFamily="18" charset="0"/>
                <a:cs typeface="Times New Roman" pitchFamily="18" charset="0"/>
              </a:rPr>
              <a:t>и получение второй специальности в МЦПК ПФ ПГУПС  </a:t>
            </a:r>
            <a:endParaRPr lang="ru-RU" sz="1600" b="1" dirty="0">
              <a:solidFill>
                <a:schemeClr val="bg1"/>
              </a:solidFill>
              <a:latin typeface="Times New Roman" pitchFamily="18" charset="0"/>
              <a:cs typeface="Times New Roman" pitchFamily="18" charset="0"/>
            </a:endParaRPr>
          </a:p>
        </p:txBody>
      </p:sp>
    </p:spTree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Возможность в МЦПК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Приобрести профессию электромонтёр по ремонту воздушных линий электропередачи 3-го разряда</a:t>
            </a:r>
            <a:endParaRPr lang="ru-RU" sz="2400" dirty="0"/>
          </a:p>
        </p:txBody>
      </p:sp>
      <p:pic>
        <p:nvPicPr>
          <p:cNvPr id="819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928794" y="2500306"/>
            <a:ext cx="5439399" cy="359569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Специальность 23.02.01 Организация перевозок и управление на транспорте </a:t>
            </a:r>
            <a:r>
              <a:rPr lang="ru-RU" sz="2800" dirty="0" smtClean="0"/>
              <a:t>(по видам)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Согласно ФГОС приобретается профессия – Приёмосдатчик груза и багажа</a:t>
            </a:r>
          </a:p>
          <a:p>
            <a:endParaRPr lang="ru-RU" sz="2800" dirty="0"/>
          </a:p>
        </p:txBody>
      </p:sp>
      <p:pic>
        <p:nvPicPr>
          <p:cNvPr id="1026" name="Picture 2" descr="C:\Users\uol\Desktop\09.01.2025\1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714480" y="2571744"/>
            <a:ext cx="5938599" cy="362630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Возможность в МЦПК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Приобрести профессии:</a:t>
            </a:r>
          </a:p>
          <a:p>
            <a:r>
              <a:rPr lang="ru-RU" sz="2400" dirty="0" smtClean="0"/>
              <a:t>Оператор при ДСП</a:t>
            </a:r>
          </a:p>
          <a:p>
            <a:r>
              <a:rPr lang="ru-RU" sz="2400" dirty="0" smtClean="0"/>
              <a:t>Сигналист (хозяйства перевозок)</a:t>
            </a:r>
          </a:p>
          <a:p>
            <a:r>
              <a:rPr lang="ru-RU" sz="2400" dirty="0" smtClean="0"/>
              <a:t>Составитель поездов</a:t>
            </a:r>
          </a:p>
          <a:p>
            <a:r>
              <a:rPr lang="ru-RU" sz="2400" dirty="0" smtClean="0"/>
              <a:t>Приёмщик поездов</a:t>
            </a:r>
          </a:p>
          <a:p>
            <a:r>
              <a:rPr lang="ru-RU" sz="2400" dirty="0" smtClean="0"/>
              <a:t>Оператор сортировочной горки</a:t>
            </a:r>
          </a:p>
          <a:p>
            <a:r>
              <a:rPr lang="ru-RU" sz="2400" dirty="0" smtClean="0"/>
              <a:t>Оператор поста централизации</a:t>
            </a:r>
          </a:p>
          <a:p>
            <a:endParaRPr lang="ru-RU" sz="2400" dirty="0"/>
          </a:p>
        </p:txBody>
      </p:sp>
      <p:pic>
        <p:nvPicPr>
          <p:cNvPr id="2050" name="Picture 2" descr="C:\Users\uol\Desktop\09.01.2025\2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14942" y="1571612"/>
            <a:ext cx="3518588" cy="2357454"/>
          </a:xfrm>
          <a:prstGeom prst="rect">
            <a:avLst/>
          </a:prstGeom>
          <a:noFill/>
        </p:spPr>
      </p:pic>
      <p:pic>
        <p:nvPicPr>
          <p:cNvPr id="6" name="Picture 2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214282" y="4714884"/>
            <a:ext cx="2857520" cy="190626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2051" name="Picture 3" descr="C:\Users\uol\Desktop\09.01.2025\3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2714612" y="4500570"/>
            <a:ext cx="2693187" cy="2071682"/>
          </a:xfrm>
          <a:prstGeom prst="rect">
            <a:avLst/>
          </a:prstGeom>
          <a:noFill/>
        </p:spPr>
      </p:pic>
      <p:pic>
        <p:nvPicPr>
          <p:cNvPr id="2052" name="Picture 4" descr="C:\Users\uol\Desktop\09.01.2025\4.jpg"/>
          <p:cNvPicPr>
            <a:picLocks noChangeAspect="1" noChangeArrowheads="1"/>
          </p:cNvPicPr>
          <p:nvPr/>
        </p:nvPicPr>
        <p:blipFill>
          <a:blip r:embed="rId5"/>
          <a:srcRect/>
          <a:stretch>
            <a:fillRect/>
          </a:stretch>
        </p:blipFill>
        <p:spPr bwMode="auto">
          <a:xfrm>
            <a:off x="5429256" y="4286256"/>
            <a:ext cx="3320787" cy="2200276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800" dirty="0" smtClean="0"/>
              <a:t>Специальность 23.02.06 Техническая эксплуатация подвижного состава железных дорог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Согласно ФГОС приобретается профессия – Слесарь по ремонту подвижного состава</a:t>
            </a:r>
          </a:p>
          <a:p>
            <a:endParaRPr lang="ru-RU" sz="2800" dirty="0"/>
          </a:p>
        </p:txBody>
      </p:sp>
      <p:pic>
        <p:nvPicPr>
          <p:cNvPr id="3074" name="Picture 2" descr="C:\Users\uol\Desktop\09.01.2025\5.jpg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85720" y="3357562"/>
            <a:ext cx="4000528" cy="2809873"/>
          </a:xfrm>
          <a:prstGeom prst="rect">
            <a:avLst/>
          </a:prstGeom>
          <a:noFill/>
        </p:spPr>
      </p:pic>
      <p:pic>
        <p:nvPicPr>
          <p:cNvPr id="3075" name="Picture 3" descr="C:\Users\uol\Desktop\09.01.2025\6.jp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572000" y="3354840"/>
            <a:ext cx="4221606" cy="2860241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Возможность в МЦПК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Приобрести профессии:</a:t>
            </a:r>
          </a:p>
          <a:p>
            <a:r>
              <a:rPr lang="ru-RU" sz="2400" dirty="0" smtClean="0"/>
              <a:t>Помощник машиниста электровоза</a:t>
            </a:r>
          </a:p>
          <a:p>
            <a:r>
              <a:rPr lang="ru-RU" sz="2400" dirty="0" smtClean="0"/>
              <a:t>Помощник машиниста тепловоза</a:t>
            </a:r>
          </a:p>
          <a:p>
            <a:r>
              <a:rPr lang="ru-RU" sz="2400" dirty="0" smtClean="0"/>
              <a:t>Помощник машиниста электропоезда</a:t>
            </a:r>
          </a:p>
          <a:p>
            <a:endParaRPr lang="ru-RU" sz="2400" dirty="0"/>
          </a:p>
        </p:txBody>
      </p:sp>
      <p:pic>
        <p:nvPicPr>
          <p:cNvPr id="4098" name="Picture 2" descr="C:\Users\uol\Desktop\09.01.2025\1.pn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5238723" y="4000504"/>
            <a:ext cx="3905277" cy="2343166"/>
          </a:xfrm>
          <a:prstGeom prst="rect">
            <a:avLst/>
          </a:prstGeom>
          <a:noFill/>
        </p:spPr>
      </p:pic>
      <p:pic>
        <p:nvPicPr>
          <p:cNvPr id="4099" name="Picture 3" descr="C:\Users\uol\Desktop\09.01.2025\2.png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285720" y="4357694"/>
            <a:ext cx="3323945" cy="2214578"/>
          </a:xfrm>
          <a:prstGeom prst="rect">
            <a:avLst/>
          </a:prstGeom>
          <a:noFill/>
        </p:spPr>
      </p:pic>
      <p:pic>
        <p:nvPicPr>
          <p:cNvPr id="4100" name="Picture 4" descr="C:\Users\uol\Desktop\09.01.2025\7.jpg"/>
          <p:cNvPicPr>
            <a:picLocks noChangeAspect="1" noChangeArrowheads="1"/>
          </p:cNvPicPr>
          <p:nvPr/>
        </p:nvPicPr>
        <p:blipFill>
          <a:blip r:embed="rId4"/>
          <a:srcRect/>
          <a:stretch>
            <a:fillRect/>
          </a:stretch>
        </p:blipFill>
        <p:spPr bwMode="auto">
          <a:xfrm>
            <a:off x="3357554" y="2786058"/>
            <a:ext cx="3212820" cy="242889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Возможность в МЦПК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Приобрести профессии:</a:t>
            </a:r>
          </a:p>
          <a:p>
            <a:r>
              <a:rPr lang="ru-RU" sz="2400" dirty="0" smtClean="0"/>
              <a:t>Осмотрщик – ремонтник вагонов</a:t>
            </a:r>
          </a:p>
          <a:p>
            <a:r>
              <a:rPr lang="ru-RU" sz="2400" dirty="0" smtClean="0"/>
              <a:t>Осмотрщик вагонов</a:t>
            </a:r>
          </a:p>
          <a:p>
            <a:r>
              <a:rPr lang="ru-RU" sz="2400" dirty="0" smtClean="0"/>
              <a:t>Оператор по обслуживанию вагонов и контейнеров</a:t>
            </a:r>
          </a:p>
          <a:p>
            <a:endParaRPr lang="ru-RU" sz="2400" dirty="0" smtClean="0"/>
          </a:p>
        </p:txBody>
      </p:sp>
      <p:pic>
        <p:nvPicPr>
          <p:cNvPr id="5122" name="Picture 2" descr="C:\Users\uol\Desktop\09.01.2025\10.jpg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14546" y="3000372"/>
            <a:ext cx="4667283" cy="3500462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Специальность 27.02.03 Автоматика и телемеханика на транспорте(железнодорожном транспорте)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Согласно ФГОС приобретается профессия – Электромонтер СЦБ 5 разряда</a:t>
            </a:r>
            <a:endParaRPr lang="ru-RU" sz="2800" dirty="0"/>
          </a:p>
        </p:txBody>
      </p:sp>
      <p:pic>
        <p:nvPicPr>
          <p:cNvPr id="9218" name="Picture 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2857496"/>
            <a:ext cx="3963905" cy="278608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9219" name="Picture 3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929190" y="2786058"/>
            <a:ext cx="3614029" cy="285752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654032"/>
          </a:xfrm>
        </p:spPr>
        <p:txBody>
          <a:bodyPr>
            <a:normAutofit/>
          </a:bodyPr>
          <a:lstStyle/>
          <a:p>
            <a:r>
              <a:rPr lang="ru-RU" sz="2800" dirty="0" smtClean="0"/>
              <a:t>Возможность в МЦПК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928670"/>
            <a:ext cx="8229600" cy="5197493"/>
          </a:xfrm>
        </p:spPr>
        <p:txBody>
          <a:bodyPr>
            <a:normAutofit/>
          </a:bodyPr>
          <a:lstStyle/>
          <a:p>
            <a:r>
              <a:rPr lang="ru-RU" sz="2400" b="1" dirty="0" smtClean="0"/>
              <a:t>Приобрести профессии:</a:t>
            </a:r>
          </a:p>
          <a:p>
            <a:r>
              <a:rPr lang="ru-RU" sz="2400" dirty="0" smtClean="0"/>
              <a:t>Сигналист</a:t>
            </a:r>
          </a:p>
          <a:p>
            <a:endParaRPr lang="ru-RU" sz="2400" dirty="0" smtClean="0"/>
          </a:p>
          <a:p>
            <a:endParaRPr lang="ru-RU" sz="2400" dirty="0" smtClean="0"/>
          </a:p>
        </p:txBody>
      </p:sp>
      <p:pic>
        <p:nvPicPr>
          <p:cNvPr id="5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143116"/>
            <a:ext cx="6000792" cy="400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857232"/>
            <a:ext cx="7772400" cy="857256"/>
          </a:xfrm>
        </p:spPr>
        <p:txBody>
          <a:bodyPr>
            <a:normAutofit/>
          </a:bodyPr>
          <a:lstStyle/>
          <a:p>
            <a:r>
              <a:rPr lang="ru-RU" sz="4000" dirty="0" smtClean="0"/>
              <a:t>МЦПК</a:t>
            </a:r>
            <a:endParaRPr lang="ru-RU" sz="40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357158" y="1714488"/>
            <a:ext cx="8429684" cy="4857784"/>
          </a:xfrm>
        </p:spPr>
        <p:txBody>
          <a:bodyPr>
            <a:normAutofit/>
          </a:bodyPr>
          <a:lstStyle/>
          <a:p>
            <a:pPr algn="l"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Дает возможность получить вторую специальность </a:t>
            </a:r>
          </a:p>
          <a:p>
            <a:pPr>
              <a:buFont typeface="Arial" pitchFamily="34" charset="0"/>
              <a:buChar char="•"/>
            </a:pPr>
            <a:r>
              <a:rPr lang="ru-RU" sz="2400" dirty="0" smtClean="0">
                <a:solidFill>
                  <a:schemeClr val="tx1"/>
                </a:solidFill>
              </a:rPr>
              <a:t>ВТОРОЙ ДИПЛОМ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23.02.01 Организация перевозок и управление на транспорте </a:t>
            </a:r>
            <a:r>
              <a:rPr lang="ru-RU" sz="2000" dirty="0" smtClean="0">
                <a:solidFill>
                  <a:schemeClr val="tx1"/>
                </a:solidFill>
              </a:rPr>
              <a:t>(по видам)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27.02.03 Автоматика и телемеханика на транспорте(железнодорожном транспорте)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08.02.10 Строительство железных дорог, путь и путевое хозяйство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23.02.06 Техническая эксплуатация подвижного состава железных </a:t>
            </a:r>
            <a:r>
              <a:rPr lang="ru-RU" sz="2000" dirty="0" smtClean="0">
                <a:solidFill>
                  <a:schemeClr val="tx1"/>
                </a:solidFill>
              </a:rPr>
              <a:t>дорог</a:t>
            </a:r>
          </a:p>
          <a:p>
            <a:pPr algn="l">
              <a:buFont typeface="Arial" pitchFamily="34" charset="0"/>
              <a:buChar char="•"/>
            </a:pPr>
            <a:r>
              <a:rPr lang="ru-RU" sz="2000" dirty="0" smtClean="0">
                <a:solidFill>
                  <a:schemeClr val="tx1"/>
                </a:solidFill>
              </a:rPr>
              <a:t>13.02.07 Электроснабжение (по отраслям)</a:t>
            </a:r>
            <a:endParaRPr lang="ru-RU" sz="20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sz="2400" dirty="0" smtClean="0">
              <a:solidFill>
                <a:schemeClr val="tx1"/>
              </a:solidFill>
            </a:endParaRPr>
          </a:p>
          <a:p>
            <a:pPr algn="l">
              <a:buFont typeface="Arial" pitchFamily="34" charset="0"/>
              <a:buChar char="•"/>
            </a:pPr>
            <a:endParaRPr lang="ru-RU" sz="24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/>
              <a:t>Список профессий</a:t>
            </a:r>
            <a:endParaRPr lang="ru-RU" dirty="0"/>
          </a:p>
        </p:txBody>
      </p:sp>
      <p:pic>
        <p:nvPicPr>
          <p:cNvPr id="6146" name="Picture 2" descr="C:\Users\uol\Desktop\09.01.2025\11.JPG"/>
          <p:cNvPicPr>
            <a:picLocks noGrp="1" noChangeAspect="1" noChangeArrowheads="1"/>
          </p:cNvPicPr>
          <p:nvPr>
            <p:ph idx="1"/>
          </p:nvPr>
        </p:nvPicPr>
        <p:blipFill>
          <a:blip r:embed="rId2"/>
          <a:srcRect/>
          <a:stretch>
            <a:fillRect/>
          </a:stretch>
        </p:blipFill>
        <p:spPr bwMode="auto">
          <a:xfrm>
            <a:off x="2357422" y="1176981"/>
            <a:ext cx="3857652" cy="4679190"/>
          </a:xfrm>
          <a:prstGeom prst="rect">
            <a:avLst/>
          </a:prstGeom>
          <a:noFill/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785786" y="857232"/>
            <a:ext cx="7772400" cy="1470025"/>
          </a:xfrm>
        </p:spPr>
        <p:txBody>
          <a:bodyPr>
            <a:normAutofit fontScale="90000"/>
          </a:bodyPr>
          <a:lstStyle/>
          <a:p>
            <a:r>
              <a:rPr lang="ru-RU" dirty="0" smtClean="0"/>
              <a:t/>
            </a:r>
            <a:br>
              <a:rPr lang="ru-RU" dirty="0" smtClean="0"/>
            </a:br>
            <a:r>
              <a:rPr lang="ru-RU" sz="3100" dirty="0" smtClean="0"/>
              <a:t>Профессии приобретаемые студентами при получении среднего </a:t>
            </a:r>
            <a:r>
              <a:rPr lang="ru-RU" sz="3100" dirty="0" smtClean="0"/>
              <a:t>профессионального образования</a:t>
            </a:r>
            <a:endParaRPr lang="ru-RU" sz="3100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>
                <a:solidFill>
                  <a:schemeClr val="tx1"/>
                </a:solidFill>
              </a:rPr>
              <a:t>Петрозаводский филиал ПГУПС</a:t>
            </a:r>
            <a:endParaRPr lang="ru-RU" sz="2800" dirty="0">
              <a:solidFill>
                <a:schemeClr val="tx1"/>
              </a:solidFill>
            </a:endParaRP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 dirty="0" smtClean="0">
                <a:latin typeface="Times New Roman" pitchFamily="18" charset="0"/>
                <a:cs typeface="Times New Roman" pitchFamily="18" charset="0"/>
              </a:rPr>
              <a:t>КОНТАКТЫ</a:t>
            </a:r>
            <a:endParaRPr lang="ru-RU" dirty="0">
              <a:latin typeface="Times New Roman" pitchFamily="18" charset="0"/>
              <a:cs typeface="Times New Roman" pitchFamily="18" charset="0"/>
            </a:endParaRPr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57200" y="1285860"/>
            <a:ext cx="8229600" cy="4840303"/>
          </a:xfrm>
        </p:spPr>
        <p:txBody>
          <a:bodyPr>
            <a:normAutofit/>
          </a:bodyPr>
          <a:lstStyle/>
          <a:p>
            <a:pPr marL="0" lvl="0" indent="0" fontAlgn="base">
              <a:spcBef>
                <a:spcPct val="0"/>
              </a:spcBef>
              <a:spcAft>
                <a:spcPct val="0"/>
              </a:spcAft>
              <a:buNone/>
            </a:pPr>
            <a:endParaRPr lang="ru-RU" dirty="0" smtClean="0">
              <a:solidFill>
                <a:srgbClr val="7030A0"/>
              </a:solidFill>
              <a:latin typeface="Arial" pitchFamily="34" charset="0"/>
              <a:cs typeface="Arial" pitchFamily="34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МНОГОФУНКЦИОНАЛЬНЫЙ ЦЕНТР ПРОФЕССИОНАЛЬНЫХ КВАЛИФИКАЦИЙ</a:t>
            </a:r>
            <a:endParaRPr lang="ru-RU" sz="2800" dirty="0" smtClean="0">
              <a:latin typeface="Arial" pitchFamily="34" charset="0"/>
              <a:cs typeface="Arial" pitchFamily="34" charset="0"/>
            </a:endParaRPr>
          </a:p>
          <a:p>
            <a:pPr marL="0" lvl="0" indent="0" algn="ctr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sz="2800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(МЦПК)</a:t>
            </a: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тел</a:t>
            </a:r>
            <a:r>
              <a:rPr lang="ru-RU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.: 8(814-2)71-47-02</a:t>
            </a: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эл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почта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: </a:t>
            </a:r>
            <a:r>
              <a:rPr lang="en-U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ablaev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@</a:t>
            </a:r>
            <a:r>
              <a:rPr lang="en-U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pgups</a:t>
            </a:r>
            <a:r>
              <a:rPr lang="ru-RU" dirty="0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.</a:t>
            </a:r>
            <a:r>
              <a:rPr lang="en-US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  <a:hlinkClick r:id="rId2"/>
              </a:rPr>
              <a:t>ru</a:t>
            </a:r>
            <a:endParaRPr lang="en-US" dirty="0" smtClean="0">
              <a:latin typeface="Times New Roman" pitchFamily="18" charset="0"/>
              <a:ea typeface="Calibri" pitchFamily="34" charset="0"/>
              <a:cs typeface="Times New Roman" pitchFamily="18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endParaRPr lang="ru-RU" dirty="0" smtClean="0">
              <a:latin typeface="Arial" pitchFamily="34" charset="0"/>
              <a:cs typeface="Arial" pitchFamily="34" charset="0"/>
            </a:endParaRPr>
          </a:p>
          <a:p>
            <a:pPr marL="0" lvl="0" indent="0" eaLnBrk="0" fontAlgn="base" hangingPunct="0">
              <a:spcBef>
                <a:spcPct val="0"/>
              </a:spcBef>
              <a:spcAft>
                <a:spcPct val="0"/>
              </a:spcAft>
              <a:buNone/>
            </a:pPr>
            <a:r>
              <a:rPr lang="ru-RU" b="1" dirty="0" err="1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каб</a:t>
            </a:r>
            <a:r>
              <a:rPr lang="ru-RU" b="1" dirty="0" smtClean="0">
                <a:latin typeface="Times New Roman" pitchFamily="18" charset="0"/>
                <a:ea typeface="Calibri" pitchFamily="34" charset="0"/>
                <a:cs typeface="Times New Roman" pitchFamily="18" charset="0"/>
              </a:rPr>
              <a:t>. № 200</a:t>
            </a:r>
            <a:endParaRPr lang="ru-RU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Autofit/>
          </a:bodyPr>
          <a:lstStyle/>
          <a:p>
            <a:r>
              <a:rPr lang="ru-RU" sz="2000" dirty="0"/>
              <a:t>В </a:t>
            </a:r>
            <a:r>
              <a:rPr lang="ru-RU" sz="2000" dirty="0" smtClean="0"/>
              <a:t>ПФ ПГУПС </a:t>
            </a:r>
            <a:r>
              <a:rPr lang="ru-RU" sz="2000" dirty="0"/>
              <a:t>студентам по окончании обучения присваивается квалификация техник, а также они получают одну или несколько рабочих профессий либо получают одну профессию и повышают разряд.</a:t>
            </a:r>
          </a:p>
        </p:txBody>
      </p:sp>
      <p:pic>
        <p:nvPicPr>
          <p:cNvPr id="1026" name="Picture 2"/>
          <p:cNvPicPr>
            <a:picLocks noGrp="1" noChangeAspect="1" noChangeArrowheads="1"/>
          </p:cNvPicPr>
          <p:nvPr>
            <p:ph idx="1"/>
          </p:nvPr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428596" y="1571612"/>
            <a:ext cx="3964808" cy="264320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7" name="Picture 3"/>
          <p:cNvPicPr>
            <a:picLocks noChangeAspect="1" noChangeArrowheads="1"/>
          </p:cNvPicPr>
          <p:nvPr/>
        </p:nvPicPr>
        <p:blipFill>
          <a:blip r:embed="rId3"/>
          <a:srcRect/>
          <a:stretch>
            <a:fillRect/>
          </a:stretch>
        </p:blipFill>
        <p:spPr bwMode="auto">
          <a:xfrm>
            <a:off x="4643438" y="1571612"/>
            <a:ext cx="4105272" cy="284659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  <p:pic>
        <p:nvPicPr>
          <p:cNvPr id="1028" name="Picture 4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3071802" y="3786190"/>
            <a:ext cx="3416747" cy="267760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Специальность 08.02.10 Строительство железных дорог, путь и путевое хозяйство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400" dirty="0" smtClean="0"/>
              <a:t>1-я профессия монтёр пути 2 разряда</a:t>
            </a:r>
          </a:p>
          <a:p>
            <a:endParaRPr lang="ru-RU" sz="2400" dirty="0"/>
          </a:p>
        </p:txBody>
      </p:sp>
      <p:pic>
        <p:nvPicPr>
          <p:cNvPr id="2052" name="Picture 4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214414" y="2500306"/>
            <a:ext cx="7143760" cy="3750474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Возможность в МЦПК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r>
              <a:rPr lang="ru-RU" sz="2800" dirty="0" smtClean="0"/>
              <a:t>Повысить разряд до Монтёра пути 3-го разряда</a:t>
            </a:r>
          </a:p>
          <a:p>
            <a:endParaRPr lang="ru-RU" dirty="0"/>
          </a:p>
        </p:txBody>
      </p:sp>
      <p:pic>
        <p:nvPicPr>
          <p:cNvPr id="3074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3143248"/>
            <a:ext cx="5287728" cy="294798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Возможность в МЦПК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Приобрести профессию сигналист</a:t>
            </a:r>
            <a:endParaRPr lang="ru-RU" sz="2800" dirty="0"/>
          </a:p>
        </p:txBody>
      </p:sp>
      <p:pic>
        <p:nvPicPr>
          <p:cNvPr id="4098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857356" y="2143116"/>
            <a:ext cx="6000792" cy="4003147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Возможность в МЦПК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Приобрести профессию дежурный по переезду</a:t>
            </a:r>
            <a:endParaRPr lang="ru-RU" sz="2800" dirty="0"/>
          </a:p>
        </p:txBody>
      </p:sp>
      <p:pic>
        <p:nvPicPr>
          <p:cNvPr id="5122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571604" y="2500306"/>
            <a:ext cx="5842632" cy="328614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3200" dirty="0" smtClean="0"/>
              <a:t>Специальность 13.02.07 Электроснабжение (по отраслям)</a:t>
            </a:r>
            <a:endParaRPr lang="ru-RU" sz="32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1-я профессия согласно ФГОС – Электромонтёр тяговой подстанции</a:t>
            </a:r>
          </a:p>
          <a:p>
            <a:endParaRPr lang="ru-RU" sz="2800" dirty="0"/>
          </a:p>
        </p:txBody>
      </p:sp>
      <p:pic>
        <p:nvPicPr>
          <p:cNvPr id="6147" name="Picture 3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2285984" y="2786058"/>
            <a:ext cx="4629150" cy="30765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Возможность в МЦПК</a:t>
            </a:r>
            <a:endParaRPr lang="ru-RU" sz="2800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r>
              <a:rPr lang="ru-RU" sz="2800" dirty="0" smtClean="0"/>
              <a:t>Приобрести профессию электромонтёр контактной сети 3-го разряда</a:t>
            </a:r>
            <a:endParaRPr lang="ru-RU" sz="2800" dirty="0"/>
          </a:p>
        </p:txBody>
      </p:sp>
      <p:pic>
        <p:nvPicPr>
          <p:cNvPr id="7170" name="Picture 2"/>
          <p:cNvPicPr>
            <a:picLocks noChangeAspect="1" noChangeArrowheads="1"/>
          </p:cNvPicPr>
          <p:nvPr/>
        </p:nvPicPr>
        <p:blipFill>
          <a:blip r:embed="rId2"/>
          <a:srcRect/>
          <a:stretch>
            <a:fillRect/>
          </a:stretch>
        </p:blipFill>
        <p:spPr bwMode="auto">
          <a:xfrm>
            <a:off x="1643042" y="2714620"/>
            <a:ext cx="5643570" cy="3758399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127</TotalTime>
  <Words>317</Words>
  <Application>Microsoft Office PowerPoint</Application>
  <PresentationFormat>Экран (4:3)</PresentationFormat>
  <Paragraphs>64</Paragraphs>
  <Slides>20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20</vt:i4>
      </vt:variant>
    </vt:vector>
  </HeadingPairs>
  <TitlesOfParts>
    <vt:vector size="21" baseType="lpstr">
      <vt:lpstr>Тема Office</vt:lpstr>
      <vt:lpstr>Слайд 1</vt:lpstr>
      <vt:lpstr> Профессии приобретаемые студентами при получении среднего профессионального образования</vt:lpstr>
      <vt:lpstr>В ПФ ПГУПС студентам по окончании обучения присваивается квалификация техник, а также они получают одну или несколько рабочих профессий либо получают одну профессию и повышают разряд.</vt:lpstr>
      <vt:lpstr>Специальность 08.02.10 Строительство железных дорог, путь и путевое хозяйство</vt:lpstr>
      <vt:lpstr>Возможность в МЦПК</vt:lpstr>
      <vt:lpstr>Возможность в МЦПК</vt:lpstr>
      <vt:lpstr>Возможность в МЦПК</vt:lpstr>
      <vt:lpstr>Специальность 13.02.07 Электроснабжение (по отраслям)</vt:lpstr>
      <vt:lpstr>Возможность в МЦПК</vt:lpstr>
      <vt:lpstr>Возможность в МЦПК</vt:lpstr>
      <vt:lpstr>Специальность 23.02.01 Организация перевозок и управление на транспорте (по видам)</vt:lpstr>
      <vt:lpstr>Возможность в МЦПК</vt:lpstr>
      <vt:lpstr>Специальность 23.02.06 Техническая эксплуатация подвижного состава железных дорог</vt:lpstr>
      <vt:lpstr>Возможность в МЦПК</vt:lpstr>
      <vt:lpstr>Возможность в МЦПК</vt:lpstr>
      <vt:lpstr>Специальность 27.02.03 Автоматика и телемеханика на транспорте(железнодорожном транспорте)</vt:lpstr>
      <vt:lpstr>Возможность в МЦПК</vt:lpstr>
      <vt:lpstr>МЦПК</vt:lpstr>
      <vt:lpstr>Список профессий</vt:lpstr>
      <vt:lpstr>КОНТАКТЫ</vt:lpstr>
    </vt:vector>
  </TitlesOfParts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Профессии приобретаемые студентами при получении среднего образования</dc:title>
  <dc:creator>user</dc:creator>
  <cp:lastModifiedBy>uol</cp:lastModifiedBy>
  <cp:revision>19</cp:revision>
  <dcterms:created xsi:type="dcterms:W3CDTF">2023-02-09T05:39:37Z</dcterms:created>
  <dcterms:modified xsi:type="dcterms:W3CDTF">2025-04-29T10:48:57Z</dcterms:modified>
</cp:coreProperties>
</file>